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7" r:id="rId2"/>
    <p:sldId id="271" r:id="rId3"/>
    <p:sldId id="272" r:id="rId4"/>
    <p:sldId id="273" r:id="rId5"/>
    <p:sldId id="276" r:id="rId6"/>
    <p:sldId id="277" r:id="rId7"/>
    <p:sldId id="274" r:id="rId8"/>
    <p:sldId id="275" r:id="rId9"/>
    <p:sldId id="278" r:id="rId10"/>
    <p:sldId id="279" r:id="rId11"/>
    <p:sldId id="280" r:id="rId12"/>
    <p:sldId id="281" r:id="rId13"/>
  </p:sldIdLst>
  <p:sldSz cx="6858000" cy="9906000" type="A4"/>
  <p:notesSz cx="7104063" cy="102346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Nithan" panose="02000506030000020003" pitchFamily="2" charset="-34"/>
      <p:regular r:id="rId2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6D"/>
    <a:srgbClr val="31F79D"/>
    <a:srgbClr val="97CB05"/>
    <a:srgbClr val="08C871"/>
    <a:srgbClr val="A3FBD3"/>
    <a:srgbClr val="9FFBD1"/>
    <a:srgbClr val="FFA7D3"/>
    <a:srgbClr val="FF4829"/>
    <a:srgbClr val="FC5E2C"/>
    <a:srgbClr val="FFB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15/06/63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680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15/06/63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680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15/06/63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863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15/06/63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385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15/06/63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340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15/06/63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207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15/06/63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675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15/06/63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222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15/06/63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239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15/06/63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041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15/06/63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109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895CF-9B02-43EF-847B-516C46BFAACB}" type="datetimeFigureOut">
              <a:rPr lang="th-TH" smtClean="0"/>
              <a:t>15/06/63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087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85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4" y="5856697"/>
            <a:ext cx="2224340" cy="2779939"/>
          </a:xfrm>
          <a:prstGeom prst="rect">
            <a:avLst/>
          </a:prstGeom>
        </p:spPr>
      </p:pic>
      <p:sp>
        <p:nvSpPr>
          <p:cNvPr id="13" name="แผนผังลำดับงาน: เอกสาร 12"/>
          <p:cNvSpPr/>
          <p:nvPr/>
        </p:nvSpPr>
        <p:spPr>
          <a:xfrm>
            <a:off x="0" y="-7227"/>
            <a:ext cx="6858000" cy="164874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67879" y="1787935"/>
            <a:ext cx="3552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ชั้นมัธยมศึกาปีที่ </a:t>
            </a:r>
            <a:r>
              <a:rPr lang="en-US" sz="4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3/6</a:t>
            </a:r>
            <a:endParaRPr lang="th-TH" sz="4400" b="1" dirty="0">
              <a:solidFill>
                <a:schemeClr val="bg1"/>
              </a:solidFill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5818" y="-7227"/>
            <a:ext cx="6880039" cy="2404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วงรี 6"/>
          <p:cNvSpPr/>
          <p:nvPr/>
        </p:nvSpPr>
        <p:spPr>
          <a:xfrm>
            <a:off x="648730" y="932649"/>
            <a:ext cx="2780270" cy="26505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977982" y="-21521"/>
            <a:ext cx="4875053" cy="777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4000" b="1" dirty="0">
                <a:effectLst/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รายงานผลการเยี่ยมบ้านนักเรียน</a:t>
            </a:r>
            <a:endParaRPr lang="en-US" sz="4000" b="1" dirty="0">
              <a:effectLst/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897378" y="1118796"/>
            <a:ext cx="2068195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n w="12700">
                  <a:noFill/>
                </a:ln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ภาคเรียนที่ </a:t>
            </a:r>
            <a:r>
              <a:rPr lang="en-US" sz="3600" b="1" dirty="0">
                <a:ln w="12700">
                  <a:noFill/>
                </a:ln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1</a:t>
            </a:r>
            <a:r>
              <a:rPr lang="th-TH" sz="3600" b="1" dirty="0">
                <a:ln w="12700">
                  <a:noFill/>
                </a:ln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 </a:t>
            </a:r>
            <a:endParaRPr lang="en-US" sz="3600" b="1" dirty="0">
              <a:ln w="12700">
                <a:noFill/>
              </a:ln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170460" y="1731135"/>
            <a:ext cx="2669320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n w="9525">
                  <a:noFill/>
                </a:ln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ปีการศึกษา </a:t>
            </a:r>
            <a:r>
              <a:rPr lang="en-US" sz="3600" b="1" dirty="0">
                <a:ln w="9525">
                  <a:noFill/>
                </a:ln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2563</a:t>
            </a:r>
            <a:endParaRPr lang="en-US" sz="1400" dirty="0">
              <a:ln w="9525">
                <a:noFill/>
              </a:ln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81" y="2182115"/>
            <a:ext cx="1140908" cy="1140908"/>
          </a:xfrm>
          <a:prstGeom prst="rect">
            <a:avLst/>
          </a:prstGeom>
        </p:spPr>
      </p:pic>
      <p:sp>
        <p:nvSpPr>
          <p:cNvPr id="26" name="กล่องข้อความ 25"/>
          <p:cNvSpPr txBox="1"/>
          <p:nvPr/>
        </p:nvSpPr>
        <p:spPr>
          <a:xfrm>
            <a:off x="349660" y="1009379"/>
            <a:ext cx="3378409" cy="295984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โรงเรียนทีปราษฎร์พิทยา อ</a:t>
            </a:r>
            <a:r>
              <a:rPr lang="en-US" sz="3600" b="1" dirty="0">
                <a:latin typeface="Nithan" panose="02000506030000020003" pitchFamily="2" charset="-34"/>
                <a:cs typeface="Nithan" panose="02000506030000020003" pitchFamily="2" charset="-34"/>
              </a:rPr>
              <a:t>.</a:t>
            </a:r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เกาะสมุย จ</a:t>
            </a:r>
            <a:r>
              <a:rPr lang="en-US" sz="3600" b="1" dirty="0">
                <a:latin typeface="Nithan" panose="02000506030000020003" pitchFamily="2" charset="-34"/>
                <a:cs typeface="Nithan" panose="02000506030000020003" pitchFamily="2" charset="-34"/>
              </a:rPr>
              <a:t>.</a:t>
            </a:r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สุราษฎร์ธานี</a:t>
            </a: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3" y="1409540"/>
            <a:ext cx="1940123" cy="763115"/>
          </a:xfrm>
          <a:prstGeom prst="rect">
            <a:avLst/>
          </a:prstGeom>
        </p:spPr>
      </p:pic>
      <p:pic>
        <p:nvPicPr>
          <p:cNvPr id="1040" name="Picture 16" descr="à¸à¸¥à¸à¸²à¸£à¸à¹à¸à¸«à¸²à¸£à¸¹à¸à¸ à¸²à¸à¸ªà¸³à¸«à¸£à¸±à¸ à¸à¸£à¸² à¸ªà¸à¸ à¸à¸·à¹à¸à¹à¸à¸£à¹à¸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35" y="2957805"/>
            <a:ext cx="2164659" cy="21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รูปตัวแอล 31"/>
          <p:cNvSpPr/>
          <p:nvPr/>
        </p:nvSpPr>
        <p:spPr>
          <a:xfrm>
            <a:off x="4271351" y="3736714"/>
            <a:ext cx="1710848" cy="2204812"/>
          </a:xfrm>
          <a:prstGeom prst="corner">
            <a:avLst>
              <a:gd name="adj1" fmla="val 5821"/>
              <a:gd name="adj2" fmla="val 612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สี่เหลี่ยมผืนผ้า 59"/>
          <p:cNvSpPr/>
          <p:nvPr/>
        </p:nvSpPr>
        <p:spPr>
          <a:xfrm>
            <a:off x="191218" y="4701050"/>
            <a:ext cx="4713840" cy="62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4271351" y="3736714"/>
            <a:ext cx="1049665" cy="920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สี่เหลี่ยมผืนผ้า 61"/>
          <p:cNvSpPr/>
          <p:nvPr/>
        </p:nvSpPr>
        <p:spPr>
          <a:xfrm rot="5400000">
            <a:off x="5595262" y="5465521"/>
            <a:ext cx="672429" cy="955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936073" y="4758140"/>
            <a:ext cx="388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ชั้นมัธยมศึกษาปีที่ </a:t>
            </a:r>
            <a:r>
              <a:rPr lang="en-US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1 </a:t>
            </a:r>
            <a:r>
              <a:rPr lang="th-TH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ห้อง 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0" y="8748584"/>
            <a:ext cx="6858000" cy="115741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972773" y="8902953"/>
            <a:ext cx="6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สังกัดสำนักงานเขตพื้นที่การศึกษามัธยมศึกษาเขต </a:t>
            </a:r>
            <a:r>
              <a:rPr lang="en-US" sz="2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11</a:t>
            </a:r>
            <a:endParaRPr lang="th-TH" sz="2400" b="1" dirty="0">
              <a:solidFill>
                <a:schemeClr val="bg1"/>
              </a:solidFill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486599" y="9327292"/>
            <a:ext cx="768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สำนักงานคณะกรรมการศึกษาขั้นพื้นฐาน  กระทรวงศึกษาธิการ</a:t>
            </a: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0" y="8612188"/>
            <a:ext cx="6858000" cy="6687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8B98E21F-779C-4C2D-8F34-2B5CCE11893F}"/>
              </a:ext>
            </a:extLst>
          </p:cNvPr>
          <p:cNvSpPr txBox="1"/>
          <p:nvPr/>
        </p:nvSpPr>
        <p:spPr>
          <a:xfrm>
            <a:off x="118524" y="4256005"/>
            <a:ext cx="158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ของนักเรียน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8E6D9342-6414-4731-A291-362367881445}"/>
              </a:ext>
            </a:extLst>
          </p:cNvPr>
          <p:cNvSpPr txBox="1"/>
          <p:nvPr/>
        </p:nvSpPr>
        <p:spPr>
          <a:xfrm>
            <a:off x="4595955" y="5409646"/>
            <a:ext cx="158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ครูที่ปรึกษา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B0B9154A-CF35-4373-B055-A52B00C6553A}"/>
              </a:ext>
            </a:extLst>
          </p:cNvPr>
          <p:cNvSpPr txBox="1"/>
          <p:nvPr/>
        </p:nvSpPr>
        <p:spPr>
          <a:xfrm>
            <a:off x="3995551" y="6221521"/>
            <a:ext cx="377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นางอังคณา จงรักวิทย์</a:t>
            </a: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6B649739-4E33-46BD-99AF-B07988438DA8}"/>
              </a:ext>
            </a:extLst>
          </p:cNvPr>
          <p:cNvCxnSpPr/>
          <p:nvPr/>
        </p:nvCxnSpPr>
        <p:spPr>
          <a:xfrm>
            <a:off x="2100518" y="655093"/>
            <a:ext cx="4711966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461B4857-6D04-4337-A052-5516722A94BF}"/>
              </a:ext>
            </a:extLst>
          </p:cNvPr>
          <p:cNvSpPr txBox="1"/>
          <p:nvPr/>
        </p:nvSpPr>
        <p:spPr>
          <a:xfrm>
            <a:off x="3995550" y="6687142"/>
            <a:ext cx="377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นางอังคณา จงรักวิทย์</a:t>
            </a:r>
          </a:p>
        </p:txBody>
      </p:sp>
    </p:spTree>
    <p:extLst>
      <p:ext uri="{BB962C8B-B14F-4D97-AF65-F5344CB8AC3E}">
        <p14:creationId xmlns:p14="http://schemas.microsoft.com/office/powerpoint/2010/main" val="419627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3FBD3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แผนผังลำดับงาน: เอกสาร 12"/>
          <p:cNvSpPr/>
          <p:nvPr/>
        </p:nvSpPr>
        <p:spPr>
          <a:xfrm>
            <a:off x="0" y="-7227"/>
            <a:ext cx="6858000" cy="164874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22039" y="-37436"/>
            <a:ext cx="6880039" cy="2404438"/>
          </a:xfrm>
          <a:prstGeom prst="rect">
            <a:avLst/>
          </a:prstGeom>
          <a:solidFill>
            <a:srgbClr val="31F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37295" y="341552"/>
            <a:ext cx="3783407" cy="1334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ระบบการดูแลช่วยเหลือนักเรียน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โรงเรียนทีปราษฎร์พิทยา</a:t>
            </a:r>
            <a:endParaRPr lang="en-US" sz="3200" b="1" dirty="0"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0" y="8748584"/>
            <a:ext cx="6858000" cy="11574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1013717" y="8902953"/>
            <a:ext cx="6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สังกัดสำนักงานเขตพื้นที่การศึกษามัธยมศึกษาเขต </a:t>
            </a:r>
            <a:r>
              <a:rPr lang="en-US" sz="2400" b="1" dirty="0">
                <a:latin typeface="Nithan" panose="02000506030000020003" pitchFamily="2" charset="-34"/>
                <a:cs typeface="Nithan" panose="02000506030000020003" pitchFamily="2" charset="-34"/>
              </a:rPr>
              <a:t>11</a:t>
            </a:r>
            <a:endParaRPr lang="th-TH" sz="2400" b="1" dirty="0"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52" name="กล่องข้อความ 51"/>
          <p:cNvSpPr txBox="1"/>
          <p:nvPr/>
        </p:nvSpPr>
        <p:spPr>
          <a:xfrm>
            <a:off x="-564281" y="9366872"/>
            <a:ext cx="768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สำนักงานคณะกรรมการศึกษาขั้นพื้นฐาน  กระทรวงศึกษาธิการ</a:t>
            </a: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0" y="8612188"/>
            <a:ext cx="6858000" cy="66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55DA792-8FB0-4330-A2D0-23D3FEF8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64" y="3603984"/>
            <a:ext cx="2698031" cy="26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9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D6D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4" y="5856697"/>
            <a:ext cx="2224340" cy="2779939"/>
          </a:xfrm>
          <a:prstGeom prst="rect">
            <a:avLst/>
          </a:prstGeom>
        </p:spPr>
      </p:pic>
      <p:sp>
        <p:nvSpPr>
          <p:cNvPr id="13" name="แผนผังลำดับงาน: เอกสาร 12"/>
          <p:cNvSpPr/>
          <p:nvPr/>
        </p:nvSpPr>
        <p:spPr>
          <a:xfrm>
            <a:off x="0" y="-7227"/>
            <a:ext cx="6858000" cy="164874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67879" y="1787935"/>
            <a:ext cx="3552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ชั้นมัธยมศึกาปีที่ </a:t>
            </a:r>
            <a:r>
              <a:rPr lang="en-US" sz="4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3/6</a:t>
            </a:r>
            <a:endParaRPr lang="th-TH" sz="4400" b="1" dirty="0">
              <a:solidFill>
                <a:schemeClr val="bg1"/>
              </a:solidFill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5818" y="-7227"/>
            <a:ext cx="6880039" cy="2404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วงรี 6"/>
          <p:cNvSpPr/>
          <p:nvPr/>
        </p:nvSpPr>
        <p:spPr>
          <a:xfrm>
            <a:off x="648730" y="932649"/>
            <a:ext cx="2780270" cy="26505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977982" y="-21521"/>
            <a:ext cx="4875053" cy="777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4000" b="1" dirty="0">
                <a:solidFill>
                  <a:schemeClr val="bg1"/>
                </a:solidFill>
                <a:effectLst/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รายงานผลการเยี่ยมบ้านนักเรียน</a:t>
            </a:r>
            <a:endParaRPr lang="en-US" sz="4000" b="1" dirty="0">
              <a:solidFill>
                <a:schemeClr val="bg1"/>
              </a:solidFill>
              <a:effectLst/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897378" y="1118796"/>
            <a:ext cx="2068195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ภาคเรียนที่ </a:t>
            </a:r>
            <a:r>
              <a:rPr lang="en-US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1</a:t>
            </a:r>
            <a:r>
              <a:rPr lang="th-TH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 </a:t>
            </a:r>
            <a:endParaRPr lang="en-US" sz="3600" b="1" dirty="0">
              <a:ln w="12700">
                <a:noFill/>
              </a:ln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170460" y="1731135"/>
            <a:ext cx="2669320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n w="9525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ปีการศึกษา </a:t>
            </a:r>
            <a:r>
              <a:rPr lang="en-US" sz="3600" b="1" dirty="0">
                <a:ln w="9525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2563</a:t>
            </a:r>
            <a:endParaRPr lang="en-US" sz="1400" dirty="0">
              <a:ln w="9525">
                <a:noFill/>
              </a:ln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81" y="2182115"/>
            <a:ext cx="1140908" cy="1140908"/>
          </a:xfrm>
          <a:prstGeom prst="rect">
            <a:avLst/>
          </a:prstGeom>
        </p:spPr>
      </p:pic>
      <p:sp>
        <p:nvSpPr>
          <p:cNvPr id="26" name="กล่องข้อความ 25"/>
          <p:cNvSpPr txBox="1"/>
          <p:nvPr/>
        </p:nvSpPr>
        <p:spPr>
          <a:xfrm>
            <a:off x="369305" y="950655"/>
            <a:ext cx="3378409" cy="295984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โรงเรียนทีปราษฎร์พิทยา อ</a:t>
            </a:r>
            <a:r>
              <a:rPr lang="en-US" sz="3600" b="1" dirty="0">
                <a:latin typeface="Nithan" panose="02000506030000020003" pitchFamily="2" charset="-34"/>
                <a:cs typeface="Nithan" panose="02000506030000020003" pitchFamily="2" charset="-34"/>
              </a:rPr>
              <a:t>.</a:t>
            </a:r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เกาะสมุย จ</a:t>
            </a:r>
            <a:r>
              <a:rPr lang="en-US" sz="3600" b="1" dirty="0">
                <a:latin typeface="Nithan" panose="02000506030000020003" pitchFamily="2" charset="-34"/>
                <a:cs typeface="Nithan" panose="02000506030000020003" pitchFamily="2" charset="-34"/>
              </a:rPr>
              <a:t>.</a:t>
            </a:r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สุราษฎร์ธานี</a:t>
            </a: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3" y="1409540"/>
            <a:ext cx="1940123" cy="763115"/>
          </a:xfrm>
          <a:prstGeom prst="rect">
            <a:avLst/>
          </a:prstGeom>
        </p:spPr>
      </p:pic>
      <p:pic>
        <p:nvPicPr>
          <p:cNvPr id="1040" name="Picture 16" descr="à¸à¸¥à¸à¸²à¸£à¸à¹à¸à¸«à¸²à¸£à¸¹à¸à¸ à¸²à¸à¸ªà¸³à¸«à¸£à¸±à¸ à¸à¸£à¸² à¸ªà¸à¸ à¸à¸·à¹à¸à¹à¸à¸£à¹à¸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35" y="2957805"/>
            <a:ext cx="2164659" cy="21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รูปตัวแอล 31"/>
          <p:cNvSpPr/>
          <p:nvPr/>
        </p:nvSpPr>
        <p:spPr>
          <a:xfrm>
            <a:off x="4271351" y="3736714"/>
            <a:ext cx="1710848" cy="2204812"/>
          </a:xfrm>
          <a:prstGeom prst="corner">
            <a:avLst>
              <a:gd name="adj1" fmla="val 5821"/>
              <a:gd name="adj2" fmla="val 612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สี่เหลี่ยมผืนผ้า 59"/>
          <p:cNvSpPr/>
          <p:nvPr/>
        </p:nvSpPr>
        <p:spPr>
          <a:xfrm>
            <a:off x="191218" y="4701050"/>
            <a:ext cx="4713840" cy="62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4271351" y="3736714"/>
            <a:ext cx="1049665" cy="920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สี่เหลี่ยมผืนผ้า 61"/>
          <p:cNvSpPr/>
          <p:nvPr/>
        </p:nvSpPr>
        <p:spPr>
          <a:xfrm rot="5400000">
            <a:off x="5595262" y="5465521"/>
            <a:ext cx="672429" cy="955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936073" y="4758140"/>
            <a:ext cx="388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ชั้นมัธยมศึกษาปีที่ </a:t>
            </a:r>
            <a:r>
              <a:rPr lang="en-US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6 </a:t>
            </a:r>
            <a:r>
              <a:rPr lang="th-TH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ห้อง 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0" y="8748584"/>
            <a:ext cx="6858000" cy="11574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972773" y="8902953"/>
            <a:ext cx="6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สังกัดสำนักงานเขตพื้นที่การศึกษามัธยมศึกษาเขต </a:t>
            </a:r>
            <a:r>
              <a:rPr lang="en-US" sz="2400" b="1" dirty="0">
                <a:latin typeface="Nithan" panose="02000506030000020003" pitchFamily="2" charset="-34"/>
                <a:cs typeface="Nithan" panose="02000506030000020003" pitchFamily="2" charset="-34"/>
              </a:rPr>
              <a:t>11</a:t>
            </a:r>
            <a:endParaRPr lang="th-TH" sz="2400" b="1" dirty="0"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486599" y="9327292"/>
            <a:ext cx="768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สำนักงานคณะกรรมการศึกษาขั้นพื้นฐาน  กระทรวงศึกษาธิการ</a:t>
            </a: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0" y="8612188"/>
            <a:ext cx="6858000" cy="66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8B98E21F-779C-4C2D-8F34-2B5CCE11893F}"/>
              </a:ext>
            </a:extLst>
          </p:cNvPr>
          <p:cNvSpPr txBox="1"/>
          <p:nvPr/>
        </p:nvSpPr>
        <p:spPr>
          <a:xfrm>
            <a:off x="118524" y="4256005"/>
            <a:ext cx="158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ของนักเรียน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8E6D9342-6414-4731-A291-362367881445}"/>
              </a:ext>
            </a:extLst>
          </p:cNvPr>
          <p:cNvSpPr txBox="1"/>
          <p:nvPr/>
        </p:nvSpPr>
        <p:spPr>
          <a:xfrm>
            <a:off x="4595955" y="5409646"/>
            <a:ext cx="158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ครูที่ปรึกษา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B0B9154A-CF35-4373-B055-A52B00C6553A}"/>
              </a:ext>
            </a:extLst>
          </p:cNvPr>
          <p:cNvSpPr txBox="1"/>
          <p:nvPr/>
        </p:nvSpPr>
        <p:spPr>
          <a:xfrm>
            <a:off x="3995551" y="6221521"/>
            <a:ext cx="377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นางอังคณา จงรักวิทย์</a:t>
            </a: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6B649739-4E33-46BD-99AF-B07988438DA8}"/>
              </a:ext>
            </a:extLst>
          </p:cNvPr>
          <p:cNvCxnSpPr/>
          <p:nvPr/>
        </p:nvCxnSpPr>
        <p:spPr>
          <a:xfrm>
            <a:off x="2100518" y="655093"/>
            <a:ext cx="4711966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41D5346A-109C-44A5-B8AC-0CFAE2A798B8}"/>
              </a:ext>
            </a:extLst>
          </p:cNvPr>
          <p:cNvSpPr txBox="1"/>
          <p:nvPr/>
        </p:nvSpPr>
        <p:spPr>
          <a:xfrm>
            <a:off x="3995550" y="6687142"/>
            <a:ext cx="377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นางอังคณา จงรักวิทย์</a:t>
            </a:r>
          </a:p>
        </p:txBody>
      </p:sp>
    </p:spTree>
    <p:extLst>
      <p:ext uri="{BB962C8B-B14F-4D97-AF65-F5344CB8AC3E}">
        <p14:creationId xmlns:p14="http://schemas.microsoft.com/office/powerpoint/2010/main" val="321584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D6D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แผนผังลำดับงาน: เอกสาร 12"/>
          <p:cNvSpPr/>
          <p:nvPr/>
        </p:nvSpPr>
        <p:spPr>
          <a:xfrm>
            <a:off x="0" y="-7227"/>
            <a:ext cx="6858000" cy="164874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22039" y="-37436"/>
            <a:ext cx="6880039" cy="2404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37295" y="341552"/>
            <a:ext cx="3783407" cy="1334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ระบบการดูแลช่วยเหลือนักเรียน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โรงเรียนทีปราษฎร์พิทยา</a:t>
            </a:r>
            <a:endParaRPr lang="en-US" sz="3200" b="1" dirty="0"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0" y="8748584"/>
            <a:ext cx="6858000" cy="11574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1013717" y="8902953"/>
            <a:ext cx="6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สังกัดสำนักงานเขตพื้นที่การศึกษามัธยมศึกษาเขต </a:t>
            </a:r>
            <a:r>
              <a:rPr lang="en-US" sz="2400" b="1" dirty="0">
                <a:latin typeface="Nithan" panose="02000506030000020003" pitchFamily="2" charset="-34"/>
                <a:cs typeface="Nithan" panose="02000506030000020003" pitchFamily="2" charset="-34"/>
              </a:rPr>
              <a:t>11</a:t>
            </a:r>
            <a:endParaRPr lang="th-TH" sz="2400" b="1" dirty="0"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52" name="กล่องข้อความ 51"/>
          <p:cNvSpPr txBox="1"/>
          <p:nvPr/>
        </p:nvSpPr>
        <p:spPr>
          <a:xfrm>
            <a:off x="-564281" y="9366872"/>
            <a:ext cx="768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สำนักงานคณะกรรมการศึกษาขั้นพื้นฐาน  กระทรวงศึกษาธิการ</a:t>
            </a: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0" y="8612188"/>
            <a:ext cx="6858000" cy="66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55DA792-8FB0-4330-A2D0-23D3FEF8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64" y="3603984"/>
            <a:ext cx="2698031" cy="26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3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แผนผังลำดับงาน: เอกสาร 12"/>
          <p:cNvSpPr/>
          <p:nvPr/>
        </p:nvSpPr>
        <p:spPr>
          <a:xfrm>
            <a:off x="0" y="-7227"/>
            <a:ext cx="6858000" cy="164874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22039" y="-37436"/>
            <a:ext cx="6880039" cy="2404438"/>
          </a:xfrm>
          <a:prstGeom prst="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37295" y="341552"/>
            <a:ext cx="3783407" cy="1334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ระบบการดูแลช่วยเหลือนักเรียน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โรงเรียนทีปราษฎร์พิทยา</a:t>
            </a:r>
            <a:endParaRPr lang="en-US" sz="3200" b="1" dirty="0"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0" y="8748584"/>
            <a:ext cx="6858000" cy="115741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1013717" y="8902953"/>
            <a:ext cx="6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สังกัดสำนักงานเขตพื้นที่การศึกษามัธยมศึกษาเขต </a:t>
            </a:r>
            <a:r>
              <a:rPr lang="en-US" sz="2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11</a:t>
            </a:r>
            <a:endParaRPr lang="th-TH" sz="2400" b="1" dirty="0">
              <a:solidFill>
                <a:schemeClr val="bg1"/>
              </a:solidFill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52" name="กล่องข้อความ 51"/>
          <p:cNvSpPr txBox="1"/>
          <p:nvPr/>
        </p:nvSpPr>
        <p:spPr>
          <a:xfrm>
            <a:off x="-564281" y="9366872"/>
            <a:ext cx="768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สำนักงานคณะกรรมการศึกษาขั้นพื้นฐาน  กระทรวงศึกษาธิการ</a:t>
            </a: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0" y="8612188"/>
            <a:ext cx="6858000" cy="6687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55DA792-8FB0-4330-A2D0-23D3FEF8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64" y="3603984"/>
            <a:ext cx="2698031" cy="26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3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4" y="5856697"/>
            <a:ext cx="2224340" cy="2779939"/>
          </a:xfrm>
          <a:prstGeom prst="rect">
            <a:avLst/>
          </a:prstGeom>
        </p:spPr>
      </p:pic>
      <p:sp>
        <p:nvSpPr>
          <p:cNvPr id="13" name="แผนผังลำดับงาน: เอกสาร 12"/>
          <p:cNvSpPr/>
          <p:nvPr/>
        </p:nvSpPr>
        <p:spPr>
          <a:xfrm>
            <a:off x="0" y="-7227"/>
            <a:ext cx="6858000" cy="164874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67879" y="1787935"/>
            <a:ext cx="3552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ชั้นมัธยมศึกาปีที่ </a:t>
            </a:r>
            <a:r>
              <a:rPr lang="en-US" sz="4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3/6</a:t>
            </a:r>
            <a:endParaRPr lang="th-TH" sz="4400" b="1" dirty="0">
              <a:solidFill>
                <a:schemeClr val="bg1"/>
              </a:solidFill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5818" y="-7227"/>
            <a:ext cx="6880039" cy="2404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วงรี 6"/>
          <p:cNvSpPr/>
          <p:nvPr/>
        </p:nvSpPr>
        <p:spPr>
          <a:xfrm>
            <a:off x="648730" y="932649"/>
            <a:ext cx="2780270" cy="2650524"/>
          </a:xfrm>
          <a:prstGeom prst="ellipse">
            <a:avLst/>
          </a:prstGeom>
          <a:solidFill>
            <a:srgbClr val="25C6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977982" y="-21521"/>
            <a:ext cx="4875053" cy="777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4000" b="1" dirty="0">
                <a:solidFill>
                  <a:schemeClr val="bg1"/>
                </a:solidFill>
                <a:effectLst/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รายงานผลการเยี่ยมบ้านนักเรียน</a:t>
            </a:r>
            <a:endParaRPr lang="en-US" sz="4000" b="1" dirty="0">
              <a:solidFill>
                <a:schemeClr val="bg1"/>
              </a:solidFill>
              <a:effectLst/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897378" y="1118796"/>
            <a:ext cx="2068195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ภาคเรียนที่ </a:t>
            </a:r>
            <a:r>
              <a:rPr lang="en-US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1</a:t>
            </a:r>
            <a:r>
              <a:rPr lang="th-TH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 </a:t>
            </a:r>
            <a:endParaRPr lang="en-US" sz="3600" b="1" dirty="0">
              <a:ln w="12700">
                <a:noFill/>
              </a:ln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170460" y="1731135"/>
            <a:ext cx="2669320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n w="9525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ปีการศึกษา </a:t>
            </a:r>
            <a:r>
              <a:rPr lang="en-US" sz="3600" b="1" dirty="0">
                <a:ln w="9525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2563</a:t>
            </a:r>
            <a:endParaRPr lang="en-US" sz="1400" dirty="0">
              <a:ln w="9525">
                <a:noFill/>
              </a:ln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81" y="2182115"/>
            <a:ext cx="1140908" cy="1140908"/>
          </a:xfrm>
          <a:prstGeom prst="rect">
            <a:avLst/>
          </a:prstGeom>
        </p:spPr>
      </p:pic>
      <p:sp>
        <p:nvSpPr>
          <p:cNvPr id="26" name="กล่องข้อความ 25"/>
          <p:cNvSpPr txBox="1"/>
          <p:nvPr/>
        </p:nvSpPr>
        <p:spPr>
          <a:xfrm>
            <a:off x="372330" y="961672"/>
            <a:ext cx="3378409" cy="295984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โรงเรียนทีปราษฎร์พิทยา อ</a:t>
            </a:r>
            <a:r>
              <a:rPr lang="en-US" sz="3600" b="1" dirty="0">
                <a:latin typeface="Nithan" panose="02000506030000020003" pitchFamily="2" charset="-34"/>
                <a:cs typeface="Nithan" panose="02000506030000020003" pitchFamily="2" charset="-34"/>
              </a:rPr>
              <a:t>.</a:t>
            </a:r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เกาะสมุย จ</a:t>
            </a:r>
            <a:r>
              <a:rPr lang="en-US" sz="3600" b="1" dirty="0">
                <a:latin typeface="Nithan" panose="02000506030000020003" pitchFamily="2" charset="-34"/>
                <a:cs typeface="Nithan" panose="02000506030000020003" pitchFamily="2" charset="-34"/>
              </a:rPr>
              <a:t>.</a:t>
            </a:r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สุราษฎร์ธานี</a:t>
            </a: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3" y="1409540"/>
            <a:ext cx="1940123" cy="763115"/>
          </a:xfrm>
          <a:prstGeom prst="rect">
            <a:avLst/>
          </a:prstGeom>
        </p:spPr>
      </p:pic>
      <p:pic>
        <p:nvPicPr>
          <p:cNvPr id="1040" name="Picture 16" descr="à¸à¸¥à¸à¸²à¸£à¸à¹à¸à¸«à¸²à¸£à¸¹à¸à¸ à¸²à¸à¸ªà¸³à¸«à¸£à¸±à¸ à¸à¸£à¸² à¸ªà¸à¸ à¸à¸·à¹à¸à¹à¸à¸£à¹à¸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35" y="2957805"/>
            <a:ext cx="2164659" cy="21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รูปตัวแอล 31"/>
          <p:cNvSpPr/>
          <p:nvPr/>
        </p:nvSpPr>
        <p:spPr>
          <a:xfrm>
            <a:off x="4271351" y="3736714"/>
            <a:ext cx="1710848" cy="2204812"/>
          </a:xfrm>
          <a:prstGeom prst="corner">
            <a:avLst>
              <a:gd name="adj1" fmla="val 5821"/>
              <a:gd name="adj2" fmla="val 612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สี่เหลี่ยมผืนผ้า 59"/>
          <p:cNvSpPr/>
          <p:nvPr/>
        </p:nvSpPr>
        <p:spPr>
          <a:xfrm>
            <a:off x="191218" y="4701050"/>
            <a:ext cx="4713840" cy="62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4271351" y="3736714"/>
            <a:ext cx="1049665" cy="920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สี่เหลี่ยมผืนผ้า 61"/>
          <p:cNvSpPr/>
          <p:nvPr/>
        </p:nvSpPr>
        <p:spPr>
          <a:xfrm rot="5400000">
            <a:off x="5595262" y="5465521"/>
            <a:ext cx="672429" cy="955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936073" y="4758140"/>
            <a:ext cx="388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ชั้นมัธยมศึกษาปีที่ </a:t>
            </a:r>
            <a:r>
              <a:rPr lang="en-US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2 </a:t>
            </a:r>
            <a:r>
              <a:rPr lang="th-TH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ห้อง 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0" y="8748584"/>
            <a:ext cx="6858000" cy="11574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972773" y="8902953"/>
            <a:ext cx="6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สังกัดสำนักงานเขตพื้นที่การศึกษามัธยมศึกษาเขต </a:t>
            </a:r>
            <a:r>
              <a:rPr lang="en-US" sz="2400" b="1" dirty="0">
                <a:latin typeface="Nithan" panose="02000506030000020003" pitchFamily="2" charset="-34"/>
                <a:cs typeface="Nithan" panose="02000506030000020003" pitchFamily="2" charset="-34"/>
              </a:rPr>
              <a:t>11</a:t>
            </a:r>
            <a:endParaRPr lang="th-TH" sz="2400" b="1" dirty="0"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486599" y="9327292"/>
            <a:ext cx="768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สำนักงานคณะกรรมการศึกษาขั้นพื้นฐาน  กระทรวงศึกษาธิการ</a:t>
            </a: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0" y="8612188"/>
            <a:ext cx="6858000" cy="66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8B98E21F-779C-4C2D-8F34-2B5CCE11893F}"/>
              </a:ext>
            </a:extLst>
          </p:cNvPr>
          <p:cNvSpPr txBox="1"/>
          <p:nvPr/>
        </p:nvSpPr>
        <p:spPr>
          <a:xfrm>
            <a:off x="118524" y="4256005"/>
            <a:ext cx="158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ของนักเรียน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8E6D9342-6414-4731-A291-362367881445}"/>
              </a:ext>
            </a:extLst>
          </p:cNvPr>
          <p:cNvSpPr txBox="1"/>
          <p:nvPr/>
        </p:nvSpPr>
        <p:spPr>
          <a:xfrm>
            <a:off x="4595955" y="5409646"/>
            <a:ext cx="158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ครูที่ปรึกษา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B0B9154A-CF35-4373-B055-A52B00C6553A}"/>
              </a:ext>
            </a:extLst>
          </p:cNvPr>
          <p:cNvSpPr txBox="1"/>
          <p:nvPr/>
        </p:nvSpPr>
        <p:spPr>
          <a:xfrm>
            <a:off x="3995551" y="6221521"/>
            <a:ext cx="377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นางอังคณา จงรักวิทย์</a:t>
            </a: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6B649739-4E33-46BD-99AF-B07988438DA8}"/>
              </a:ext>
            </a:extLst>
          </p:cNvPr>
          <p:cNvCxnSpPr/>
          <p:nvPr/>
        </p:nvCxnSpPr>
        <p:spPr>
          <a:xfrm>
            <a:off x="2100518" y="655093"/>
            <a:ext cx="4711966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3B3849BF-C22F-4B59-9B49-B16E00BD4817}"/>
              </a:ext>
            </a:extLst>
          </p:cNvPr>
          <p:cNvSpPr txBox="1"/>
          <p:nvPr/>
        </p:nvSpPr>
        <p:spPr>
          <a:xfrm>
            <a:off x="3995550" y="6687142"/>
            <a:ext cx="377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นางอังคณา จงรักวิทย์</a:t>
            </a:r>
          </a:p>
        </p:txBody>
      </p:sp>
    </p:spTree>
    <p:extLst>
      <p:ext uri="{BB962C8B-B14F-4D97-AF65-F5344CB8AC3E}">
        <p14:creationId xmlns:p14="http://schemas.microsoft.com/office/powerpoint/2010/main" val="170708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แผนผังลำดับงาน: เอกสาร 12"/>
          <p:cNvSpPr/>
          <p:nvPr/>
        </p:nvSpPr>
        <p:spPr>
          <a:xfrm>
            <a:off x="0" y="-7227"/>
            <a:ext cx="6858000" cy="164874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22039" y="-37436"/>
            <a:ext cx="6880039" cy="2404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37295" y="341552"/>
            <a:ext cx="3783407" cy="1334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ระบบการดูแลช่วยเหลือนักเรียน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โรงเรียนทีปราษฎร์พิทยา</a:t>
            </a:r>
            <a:endParaRPr lang="en-US" sz="3200" b="1" dirty="0"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0" y="8748584"/>
            <a:ext cx="6858000" cy="11574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1013717" y="8902953"/>
            <a:ext cx="6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สังกัดสำนักงานเขตพื้นที่การศึกษามัธยมศึกษาเขต </a:t>
            </a:r>
            <a:r>
              <a:rPr lang="en-US" sz="2400" b="1" dirty="0">
                <a:latin typeface="Nithan" panose="02000506030000020003" pitchFamily="2" charset="-34"/>
                <a:cs typeface="Nithan" panose="02000506030000020003" pitchFamily="2" charset="-34"/>
              </a:rPr>
              <a:t>11</a:t>
            </a:r>
            <a:endParaRPr lang="th-TH" sz="2400" b="1" dirty="0"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52" name="กล่องข้อความ 51"/>
          <p:cNvSpPr txBox="1"/>
          <p:nvPr/>
        </p:nvSpPr>
        <p:spPr>
          <a:xfrm>
            <a:off x="-564281" y="9366872"/>
            <a:ext cx="768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สำนักงานคณะกรรมการศึกษาขั้นพื้นฐาน  กระทรวงศึกษาธิการ</a:t>
            </a: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0" y="8612188"/>
            <a:ext cx="6858000" cy="66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55DA792-8FB0-4330-A2D0-23D3FEF8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64" y="3603984"/>
            <a:ext cx="2698031" cy="26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1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A4B"/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4" y="5856697"/>
            <a:ext cx="2224340" cy="2779939"/>
          </a:xfrm>
          <a:prstGeom prst="rect">
            <a:avLst/>
          </a:prstGeom>
        </p:spPr>
      </p:pic>
      <p:sp>
        <p:nvSpPr>
          <p:cNvPr id="13" name="แผนผังลำดับงาน: เอกสาร 12"/>
          <p:cNvSpPr/>
          <p:nvPr/>
        </p:nvSpPr>
        <p:spPr>
          <a:xfrm>
            <a:off x="0" y="-7227"/>
            <a:ext cx="6858000" cy="164874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67879" y="1787935"/>
            <a:ext cx="3552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ชั้นมัธยมศึกาปีที่ </a:t>
            </a:r>
            <a:r>
              <a:rPr lang="en-US" sz="4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3/6</a:t>
            </a:r>
            <a:endParaRPr lang="th-TH" sz="4400" b="1" dirty="0">
              <a:solidFill>
                <a:schemeClr val="bg1"/>
              </a:solidFill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5818" y="-7227"/>
            <a:ext cx="6880039" cy="2404438"/>
          </a:xfrm>
          <a:prstGeom prst="rect">
            <a:avLst/>
          </a:prstGeom>
          <a:solidFill>
            <a:srgbClr val="FF4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วงรี 6"/>
          <p:cNvSpPr/>
          <p:nvPr/>
        </p:nvSpPr>
        <p:spPr>
          <a:xfrm>
            <a:off x="648730" y="932649"/>
            <a:ext cx="2780270" cy="2650524"/>
          </a:xfrm>
          <a:prstGeom prst="ellipse">
            <a:avLst/>
          </a:prstGeom>
          <a:solidFill>
            <a:srgbClr val="FF857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977982" y="-21521"/>
            <a:ext cx="4875053" cy="777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4000" b="1" dirty="0">
                <a:solidFill>
                  <a:schemeClr val="bg1"/>
                </a:solidFill>
                <a:effectLst/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รายงานผลการเยี่ยมบ้านนักเรียน</a:t>
            </a:r>
            <a:endParaRPr lang="en-US" sz="4000" b="1" dirty="0">
              <a:solidFill>
                <a:schemeClr val="bg1"/>
              </a:solidFill>
              <a:effectLst/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897378" y="1118796"/>
            <a:ext cx="2068195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ภาคเรียนที่ </a:t>
            </a:r>
            <a:r>
              <a:rPr lang="en-US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1</a:t>
            </a:r>
            <a:r>
              <a:rPr lang="th-TH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 </a:t>
            </a:r>
            <a:endParaRPr lang="en-US" sz="3600" b="1" dirty="0">
              <a:ln w="12700">
                <a:noFill/>
              </a:ln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170460" y="1731135"/>
            <a:ext cx="2669320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n w="9525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ปีการศึกษา </a:t>
            </a:r>
            <a:r>
              <a:rPr lang="en-US" sz="3600" b="1" dirty="0">
                <a:ln w="9525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2563</a:t>
            </a:r>
            <a:endParaRPr lang="en-US" sz="1400" dirty="0">
              <a:ln w="9525">
                <a:noFill/>
              </a:ln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81" y="2182115"/>
            <a:ext cx="1140908" cy="1140908"/>
          </a:xfrm>
          <a:prstGeom prst="rect">
            <a:avLst/>
          </a:prstGeom>
        </p:spPr>
      </p:pic>
      <p:sp>
        <p:nvSpPr>
          <p:cNvPr id="26" name="กล่องข้อความ 25"/>
          <p:cNvSpPr txBox="1"/>
          <p:nvPr/>
        </p:nvSpPr>
        <p:spPr>
          <a:xfrm>
            <a:off x="372330" y="982751"/>
            <a:ext cx="3378409" cy="295984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โรงเรียนทีปราษฎร์พิทยา อ</a:t>
            </a:r>
            <a:r>
              <a:rPr lang="en-US" sz="3600" b="1" dirty="0">
                <a:latin typeface="Nithan" panose="02000506030000020003" pitchFamily="2" charset="-34"/>
                <a:cs typeface="Nithan" panose="02000506030000020003" pitchFamily="2" charset="-34"/>
              </a:rPr>
              <a:t>.</a:t>
            </a:r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เกาะสมุย จ</a:t>
            </a:r>
            <a:r>
              <a:rPr lang="en-US" sz="3600" b="1" dirty="0">
                <a:latin typeface="Nithan" panose="02000506030000020003" pitchFamily="2" charset="-34"/>
                <a:cs typeface="Nithan" panose="02000506030000020003" pitchFamily="2" charset="-34"/>
              </a:rPr>
              <a:t>.</a:t>
            </a:r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สุราษฎร์ธานี</a:t>
            </a: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3" y="1409540"/>
            <a:ext cx="1940123" cy="763115"/>
          </a:xfrm>
          <a:prstGeom prst="rect">
            <a:avLst/>
          </a:prstGeom>
        </p:spPr>
      </p:pic>
      <p:pic>
        <p:nvPicPr>
          <p:cNvPr id="1040" name="Picture 16" descr="à¸à¸¥à¸à¸²à¸£à¸à¹à¸à¸«à¸²à¸£à¸¹à¸à¸ à¸²à¸à¸ªà¸³à¸«à¸£à¸±à¸ à¸à¸£à¸² à¸ªà¸à¸ à¸à¸·à¹à¸à¹à¸à¸£à¹à¸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35" y="2957805"/>
            <a:ext cx="2164659" cy="21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รูปตัวแอล 31"/>
          <p:cNvSpPr/>
          <p:nvPr/>
        </p:nvSpPr>
        <p:spPr>
          <a:xfrm>
            <a:off x="4271351" y="3736714"/>
            <a:ext cx="1710848" cy="2204812"/>
          </a:xfrm>
          <a:prstGeom prst="corner">
            <a:avLst>
              <a:gd name="adj1" fmla="val 5821"/>
              <a:gd name="adj2" fmla="val 612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สี่เหลี่ยมผืนผ้า 59"/>
          <p:cNvSpPr/>
          <p:nvPr/>
        </p:nvSpPr>
        <p:spPr>
          <a:xfrm>
            <a:off x="191218" y="4701050"/>
            <a:ext cx="4713840" cy="62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4271351" y="3736714"/>
            <a:ext cx="1049665" cy="920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สี่เหลี่ยมผืนผ้า 61"/>
          <p:cNvSpPr/>
          <p:nvPr/>
        </p:nvSpPr>
        <p:spPr>
          <a:xfrm rot="5400000">
            <a:off x="5595262" y="5465521"/>
            <a:ext cx="672429" cy="955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936073" y="4758140"/>
            <a:ext cx="388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ชั้นมัธยมศึกษาปีที่ </a:t>
            </a:r>
            <a:r>
              <a:rPr lang="en-US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3 </a:t>
            </a:r>
            <a:r>
              <a:rPr lang="th-TH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ห้อง 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0" y="8748584"/>
            <a:ext cx="6858000" cy="11574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972773" y="8902953"/>
            <a:ext cx="6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สังกัดสำนักงานเขตพื้นที่การศึกษามัธยมศึกษาเขต </a:t>
            </a:r>
            <a:r>
              <a:rPr lang="en-US" sz="2400" b="1" dirty="0">
                <a:latin typeface="Nithan" panose="02000506030000020003" pitchFamily="2" charset="-34"/>
                <a:cs typeface="Nithan" panose="02000506030000020003" pitchFamily="2" charset="-34"/>
              </a:rPr>
              <a:t>11</a:t>
            </a:r>
            <a:endParaRPr lang="th-TH" sz="2400" b="1" dirty="0"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486599" y="9327292"/>
            <a:ext cx="768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สำนักงานคณะกรรมการศึกษาขั้นพื้นฐาน  กระทรวงศึกษาธิการ</a:t>
            </a: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0" y="8612188"/>
            <a:ext cx="6858000" cy="66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8B98E21F-779C-4C2D-8F34-2B5CCE11893F}"/>
              </a:ext>
            </a:extLst>
          </p:cNvPr>
          <p:cNvSpPr txBox="1"/>
          <p:nvPr/>
        </p:nvSpPr>
        <p:spPr>
          <a:xfrm>
            <a:off x="118524" y="4256005"/>
            <a:ext cx="158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ของนักเรียน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8E6D9342-6414-4731-A291-362367881445}"/>
              </a:ext>
            </a:extLst>
          </p:cNvPr>
          <p:cNvSpPr txBox="1"/>
          <p:nvPr/>
        </p:nvSpPr>
        <p:spPr>
          <a:xfrm>
            <a:off x="4595955" y="5409646"/>
            <a:ext cx="158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ครูที่ปรึกษา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B0B9154A-CF35-4373-B055-A52B00C6553A}"/>
              </a:ext>
            </a:extLst>
          </p:cNvPr>
          <p:cNvSpPr txBox="1"/>
          <p:nvPr/>
        </p:nvSpPr>
        <p:spPr>
          <a:xfrm>
            <a:off x="3995551" y="6221521"/>
            <a:ext cx="377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นางอังคณา จงรักวิทย์</a:t>
            </a: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6B649739-4E33-46BD-99AF-B07988438DA8}"/>
              </a:ext>
            </a:extLst>
          </p:cNvPr>
          <p:cNvCxnSpPr/>
          <p:nvPr/>
        </p:nvCxnSpPr>
        <p:spPr>
          <a:xfrm>
            <a:off x="2100518" y="655093"/>
            <a:ext cx="4711966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B29DCF6C-C0B2-44E7-9283-87FD33C48B07}"/>
              </a:ext>
            </a:extLst>
          </p:cNvPr>
          <p:cNvSpPr txBox="1"/>
          <p:nvPr/>
        </p:nvSpPr>
        <p:spPr>
          <a:xfrm>
            <a:off x="3995550" y="6687142"/>
            <a:ext cx="377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นางอังคณา จงรักวิทย์</a:t>
            </a:r>
          </a:p>
        </p:txBody>
      </p:sp>
    </p:spTree>
    <p:extLst>
      <p:ext uri="{BB962C8B-B14F-4D97-AF65-F5344CB8AC3E}">
        <p14:creationId xmlns:p14="http://schemas.microsoft.com/office/powerpoint/2010/main" val="224947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A4B"/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แผนผังลำดับงาน: เอกสาร 12"/>
          <p:cNvSpPr/>
          <p:nvPr/>
        </p:nvSpPr>
        <p:spPr>
          <a:xfrm>
            <a:off x="0" y="-7227"/>
            <a:ext cx="6858000" cy="164874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22039" y="-37436"/>
            <a:ext cx="6880039" cy="2404438"/>
          </a:xfrm>
          <a:prstGeom prst="rect">
            <a:avLst/>
          </a:prstGeom>
          <a:solidFill>
            <a:srgbClr val="FF4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37295" y="341552"/>
            <a:ext cx="3783407" cy="1334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ระบบการดูแลช่วยเหลือนักเรียน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โรงเรียนทีปราษฎร์พิทยา</a:t>
            </a:r>
            <a:endParaRPr lang="en-US" sz="3200" b="1" dirty="0"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0" y="8748584"/>
            <a:ext cx="6858000" cy="11574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1013717" y="8902953"/>
            <a:ext cx="6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สังกัดสำนักงานเขตพื้นที่การศึกษามัธยมศึกษาเขต </a:t>
            </a:r>
            <a:r>
              <a:rPr lang="en-US" sz="2400" b="1" dirty="0">
                <a:latin typeface="Nithan" panose="02000506030000020003" pitchFamily="2" charset="-34"/>
                <a:cs typeface="Nithan" panose="02000506030000020003" pitchFamily="2" charset="-34"/>
              </a:rPr>
              <a:t>11</a:t>
            </a:r>
            <a:endParaRPr lang="th-TH" sz="2400" b="1" dirty="0"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52" name="กล่องข้อความ 51"/>
          <p:cNvSpPr txBox="1"/>
          <p:nvPr/>
        </p:nvSpPr>
        <p:spPr>
          <a:xfrm>
            <a:off x="-564281" y="9366872"/>
            <a:ext cx="768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สำนักงานคณะกรรมการศึกษาขั้นพื้นฐาน  กระทรวงศึกษาธิการ</a:t>
            </a: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0" y="8612188"/>
            <a:ext cx="6858000" cy="66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55DA792-8FB0-4330-A2D0-23D3FEF8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64" y="3603984"/>
            <a:ext cx="2698031" cy="26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5BA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4" y="5856697"/>
            <a:ext cx="2224340" cy="2779939"/>
          </a:xfrm>
          <a:prstGeom prst="rect">
            <a:avLst/>
          </a:prstGeom>
        </p:spPr>
      </p:pic>
      <p:sp>
        <p:nvSpPr>
          <p:cNvPr id="13" name="แผนผังลำดับงาน: เอกสาร 12"/>
          <p:cNvSpPr/>
          <p:nvPr/>
        </p:nvSpPr>
        <p:spPr>
          <a:xfrm>
            <a:off x="0" y="-7227"/>
            <a:ext cx="6858000" cy="164874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67879" y="1787935"/>
            <a:ext cx="3552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ชั้นมัธยมศึกาปีที่ </a:t>
            </a:r>
            <a:r>
              <a:rPr lang="en-US" sz="4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3/6</a:t>
            </a:r>
            <a:endParaRPr lang="th-TH" sz="4400" b="1" dirty="0">
              <a:solidFill>
                <a:schemeClr val="bg1"/>
              </a:solidFill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5818" y="-7227"/>
            <a:ext cx="6880039" cy="240443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วงรี 6"/>
          <p:cNvSpPr/>
          <p:nvPr/>
        </p:nvSpPr>
        <p:spPr>
          <a:xfrm>
            <a:off x="648730" y="932649"/>
            <a:ext cx="2780270" cy="2650524"/>
          </a:xfrm>
          <a:prstGeom prst="ellipse">
            <a:avLst/>
          </a:prstGeom>
          <a:solidFill>
            <a:srgbClr val="FFA7D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977982" y="-21521"/>
            <a:ext cx="4875053" cy="777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4000" b="1" dirty="0">
                <a:solidFill>
                  <a:schemeClr val="bg1"/>
                </a:solidFill>
                <a:effectLst/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รายงานผลการเยี่ยมบ้านนักเรียน</a:t>
            </a:r>
            <a:endParaRPr lang="en-US" sz="4000" b="1" dirty="0">
              <a:solidFill>
                <a:schemeClr val="bg1"/>
              </a:solidFill>
              <a:effectLst/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897378" y="1118796"/>
            <a:ext cx="2068195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ภาคเรียนที่ </a:t>
            </a:r>
            <a:r>
              <a:rPr lang="en-US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1</a:t>
            </a:r>
            <a:r>
              <a:rPr lang="th-TH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 </a:t>
            </a:r>
            <a:endParaRPr lang="en-US" sz="3600" b="1" dirty="0">
              <a:ln w="12700">
                <a:noFill/>
              </a:ln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170460" y="1731135"/>
            <a:ext cx="2669320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n w="9525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ปีการศึกษา </a:t>
            </a:r>
            <a:r>
              <a:rPr lang="en-US" sz="3600" b="1" dirty="0">
                <a:ln w="9525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2563</a:t>
            </a:r>
            <a:endParaRPr lang="en-US" sz="1400" dirty="0">
              <a:ln w="9525">
                <a:noFill/>
              </a:ln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81" y="2182115"/>
            <a:ext cx="1140908" cy="1140908"/>
          </a:xfrm>
          <a:prstGeom prst="rect">
            <a:avLst/>
          </a:prstGeom>
        </p:spPr>
      </p:pic>
      <p:sp>
        <p:nvSpPr>
          <p:cNvPr id="26" name="กล่องข้อความ 25"/>
          <p:cNvSpPr txBox="1"/>
          <p:nvPr/>
        </p:nvSpPr>
        <p:spPr>
          <a:xfrm>
            <a:off x="342929" y="997372"/>
            <a:ext cx="3378409" cy="295984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โรงเรียนทีปราษฎร์พิทยา อ</a:t>
            </a:r>
            <a:r>
              <a:rPr lang="en-US" sz="3600" b="1" dirty="0">
                <a:latin typeface="Nithan" panose="02000506030000020003" pitchFamily="2" charset="-34"/>
                <a:cs typeface="Nithan" panose="02000506030000020003" pitchFamily="2" charset="-34"/>
              </a:rPr>
              <a:t>.</a:t>
            </a:r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เกาะสมุย จ</a:t>
            </a:r>
            <a:r>
              <a:rPr lang="en-US" sz="3600" b="1" dirty="0">
                <a:latin typeface="Nithan" panose="02000506030000020003" pitchFamily="2" charset="-34"/>
                <a:cs typeface="Nithan" panose="02000506030000020003" pitchFamily="2" charset="-34"/>
              </a:rPr>
              <a:t>.</a:t>
            </a:r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สุราษฎร์ธานี</a:t>
            </a: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3" y="1409540"/>
            <a:ext cx="1940123" cy="763115"/>
          </a:xfrm>
          <a:prstGeom prst="rect">
            <a:avLst/>
          </a:prstGeom>
        </p:spPr>
      </p:pic>
      <p:pic>
        <p:nvPicPr>
          <p:cNvPr id="1040" name="Picture 16" descr="à¸à¸¥à¸à¸²à¸£à¸à¹à¸à¸«à¸²à¸£à¸¹à¸à¸ à¸²à¸à¸ªà¸³à¸«à¸£à¸±à¸ à¸à¸£à¸² à¸ªà¸à¸ à¸à¸·à¹à¸à¹à¸à¸£à¹à¸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35" y="2957805"/>
            <a:ext cx="2164659" cy="21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รูปตัวแอล 31"/>
          <p:cNvSpPr/>
          <p:nvPr/>
        </p:nvSpPr>
        <p:spPr>
          <a:xfrm>
            <a:off x="4271351" y="3736714"/>
            <a:ext cx="1710848" cy="2204812"/>
          </a:xfrm>
          <a:prstGeom prst="corner">
            <a:avLst>
              <a:gd name="adj1" fmla="val 5821"/>
              <a:gd name="adj2" fmla="val 612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สี่เหลี่ยมผืนผ้า 59"/>
          <p:cNvSpPr/>
          <p:nvPr/>
        </p:nvSpPr>
        <p:spPr>
          <a:xfrm>
            <a:off x="191218" y="4701050"/>
            <a:ext cx="4713840" cy="62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4271351" y="3736714"/>
            <a:ext cx="1049665" cy="920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สี่เหลี่ยมผืนผ้า 61"/>
          <p:cNvSpPr/>
          <p:nvPr/>
        </p:nvSpPr>
        <p:spPr>
          <a:xfrm rot="5400000">
            <a:off x="5595262" y="5465521"/>
            <a:ext cx="672429" cy="955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936073" y="4758140"/>
            <a:ext cx="388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ชั้นมัธยมศึกษาปีที่ </a:t>
            </a:r>
            <a:r>
              <a:rPr lang="en-US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4 </a:t>
            </a:r>
            <a:r>
              <a:rPr lang="th-TH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ห้อง 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0" y="8748584"/>
            <a:ext cx="6858000" cy="11574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972773" y="8902953"/>
            <a:ext cx="6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สังกัดสำนักงานเขตพื้นที่การศึกษามัธยมศึกษาเขต </a:t>
            </a:r>
            <a:r>
              <a:rPr lang="en-US" sz="2400" b="1" dirty="0">
                <a:latin typeface="Nithan" panose="02000506030000020003" pitchFamily="2" charset="-34"/>
                <a:cs typeface="Nithan" panose="02000506030000020003" pitchFamily="2" charset="-34"/>
              </a:rPr>
              <a:t>11</a:t>
            </a:r>
            <a:endParaRPr lang="th-TH" sz="2400" b="1" dirty="0"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486599" y="9327292"/>
            <a:ext cx="768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สำนักงานคณะกรรมการศึกษาขั้นพื้นฐาน  กระทรวงศึกษาธิการ</a:t>
            </a: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0" y="8612188"/>
            <a:ext cx="6858000" cy="66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8B98E21F-779C-4C2D-8F34-2B5CCE11893F}"/>
              </a:ext>
            </a:extLst>
          </p:cNvPr>
          <p:cNvSpPr txBox="1"/>
          <p:nvPr/>
        </p:nvSpPr>
        <p:spPr>
          <a:xfrm>
            <a:off x="118524" y="4256005"/>
            <a:ext cx="158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ของนักเรียน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8E6D9342-6414-4731-A291-362367881445}"/>
              </a:ext>
            </a:extLst>
          </p:cNvPr>
          <p:cNvSpPr txBox="1"/>
          <p:nvPr/>
        </p:nvSpPr>
        <p:spPr>
          <a:xfrm>
            <a:off x="4595955" y="5409646"/>
            <a:ext cx="158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ครูที่ปรึกษา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B0B9154A-CF35-4373-B055-A52B00C6553A}"/>
              </a:ext>
            </a:extLst>
          </p:cNvPr>
          <p:cNvSpPr txBox="1"/>
          <p:nvPr/>
        </p:nvSpPr>
        <p:spPr>
          <a:xfrm>
            <a:off x="3995551" y="6221521"/>
            <a:ext cx="377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นางอังคณา จงรักวิทย์</a:t>
            </a: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6B649739-4E33-46BD-99AF-B07988438DA8}"/>
              </a:ext>
            </a:extLst>
          </p:cNvPr>
          <p:cNvCxnSpPr/>
          <p:nvPr/>
        </p:nvCxnSpPr>
        <p:spPr>
          <a:xfrm>
            <a:off x="2100518" y="655093"/>
            <a:ext cx="4711966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7058D121-6110-47F1-864C-E8E862F513F1}"/>
              </a:ext>
            </a:extLst>
          </p:cNvPr>
          <p:cNvSpPr txBox="1"/>
          <p:nvPr/>
        </p:nvSpPr>
        <p:spPr>
          <a:xfrm>
            <a:off x="3995550" y="6687142"/>
            <a:ext cx="377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นางอังคณา จงรักวิทย์</a:t>
            </a:r>
          </a:p>
        </p:txBody>
      </p:sp>
    </p:spTree>
    <p:extLst>
      <p:ext uri="{BB962C8B-B14F-4D97-AF65-F5344CB8AC3E}">
        <p14:creationId xmlns:p14="http://schemas.microsoft.com/office/powerpoint/2010/main" val="184948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5BA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แผนผังลำดับงาน: เอกสาร 12"/>
          <p:cNvSpPr/>
          <p:nvPr/>
        </p:nvSpPr>
        <p:spPr>
          <a:xfrm>
            <a:off x="0" y="-7227"/>
            <a:ext cx="6858000" cy="164874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22039" y="-37436"/>
            <a:ext cx="6880039" cy="240443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37295" y="341552"/>
            <a:ext cx="3783407" cy="1334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ระบบการดูแลช่วยเหลือนักเรียน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โรงเรียนทีปราษฎร์พิทยา</a:t>
            </a:r>
            <a:endParaRPr lang="en-US" sz="3200" b="1" dirty="0"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0" y="8748584"/>
            <a:ext cx="6858000" cy="11574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1013717" y="8902953"/>
            <a:ext cx="6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สังกัดสำนักงานเขตพื้นที่การศึกษามัธยมศึกษาเขต </a:t>
            </a:r>
            <a:r>
              <a:rPr lang="en-US" sz="2400" b="1" dirty="0">
                <a:latin typeface="Nithan" panose="02000506030000020003" pitchFamily="2" charset="-34"/>
                <a:cs typeface="Nithan" panose="02000506030000020003" pitchFamily="2" charset="-34"/>
              </a:rPr>
              <a:t>11</a:t>
            </a:r>
            <a:endParaRPr lang="th-TH" sz="2400" b="1" dirty="0"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52" name="กล่องข้อความ 51"/>
          <p:cNvSpPr txBox="1"/>
          <p:nvPr/>
        </p:nvSpPr>
        <p:spPr>
          <a:xfrm>
            <a:off x="-564281" y="9366872"/>
            <a:ext cx="768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สำนักงานคณะกรรมการศึกษาขั้นพื้นฐาน  กระทรวงศึกษาธิการ</a:t>
            </a: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0" y="8612188"/>
            <a:ext cx="6858000" cy="66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55DA792-8FB0-4330-A2D0-23D3FEF8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64" y="3603984"/>
            <a:ext cx="2698031" cy="26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6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3FBD3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4" y="5856697"/>
            <a:ext cx="2224340" cy="2779939"/>
          </a:xfrm>
          <a:prstGeom prst="rect">
            <a:avLst/>
          </a:prstGeom>
        </p:spPr>
      </p:pic>
      <p:sp>
        <p:nvSpPr>
          <p:cNvPr id="13" name="แผนผังลำดับงาน: เอกสาร 12"/>
          <p:cNvSpPr/>
          <p:nvPr/>
        </p:nvSpPr>
        <p:spPr>
          <a:xfrm>
            <a:off x="0" y="-7227"/>
            <a:ext cx="6858000" cy="164874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67879" y="1787935"/>
            <a:ext cx="3552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ชั้นมัธยมศึกาปีที่ </a:t>
            </a:r>
            <a:r>
              <a:rPr lang="en-US" sz="4400" b="1" dirty="0">
                <a:solidFill>
                  <a:schemeClr val="bg1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3/6</a:t>
            </a:r>
            <a:endParaRPr lang="th-TH" sz="4400" b="1" dirty="0">
              <a:solidFill>
                <a:schemeClr val="bg1"/>
              </a:solidFill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5818" y="-7227"/>
            <a:ext cx="6880039" cy="2404438"/>
          </a:xfrm>
          <a:prstGeom prst="rect">
            <a:avLst/>
          </a:prstGeom>
          <a:solidFill>
            <a:srgbClr val="31F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วงรี 6"/>
          <p:cNvSpPr/>
          <p:nvPr/>
        </p:nvSpPr>
        <p:spPr>
          <a:xfrm>
            <a:off x="648730" y="932649"/>
            <a:ext cx="2780270" cy="2650524"/>
          </a:xfrm>
          <a:prstGeom prst="ellipse">
            <a:avLst/>
          </a:prstGeom>
          <a:solidFill>
            <a:srgbClr val="9FFBD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977982" y="-21521"/>
            <a:ext cx="4875053" cy="777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4000" b="1" dirty="0">
                <a:effectLst/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รายงานผลการเยี่ยมบ้านนักเรียน</a:t>
            </a:r>
            <a:endParaRPr lang="en-US" sz="4000" b="1" dirty="0">
              <a:effectLst/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897378" y="1118796"/>
            <a:ext cx="2068195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n w="12700">
                  <a:noFill/>
                </a:ln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ภาคเรียนที่ </a:t>
            </a:r>
            <a:r>
              <a:rPr lang="en-US" sz="3600" b="1" dirty="0">
                <a:ln w="12700">
                  <a:noFill/>
                </a:ln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1</a:t>
            </a:r>
            <a:r>
              <a:rPr lang="th-TH" sz="3600" b="1" dirty="0">
                <a:ln w="12700">
                  <a:noFill/>
                </a:ln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 </a:t>
            </a:r>
            <a:endParaRPr lang="en-US" sz="3600" b="1" dirty="0">
              <a:ln w="12700">
                <a:noFill/>
              </a:ln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170460" y="1731135"/>
            <a:ext cx="2669320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n w="9525">
                  <a:noFill/>
                </a:ln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ปีการศึกษา </a:t>
            </a:r>
            <a:r>
              <a:rPr lang="en-US" sz="3600" b="1" dirty="0">
                <a:ln w="9525">
                  <a:noFill/>
                </a:ln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2563</a:t>
            </a:r>
            <a:endParaRPr lang="en-US" sz="1400" dirty="0">
              <a:ln w="9525">
                <a:noFill/>
              </a:ln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81" y="2182115"/>
            <a:ext cx="1140908" cy="1140908"/>
          </a:xfrm>
          <a:prstGeom prst="rect">
            <a:avLst/>
          </a:prstGeom>
        </p:spPr>
      </p:pic>
      <p:sp>
        <p:nvSpPr>
          <p:cNvPr id="26" name="กล่องข้อความ 25"/>
          <p:cNvSpPr txBox="1"/>
          <p:nvPr/>
        </p:nvSpPr>
        <p:spPr>
          <a:xfrm>
            <a:off x="301061" y="1006808"/>
            <a:ext cx="3378409" cy="295984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โรงเรียนทีปราษฎร์พิทยา อ</a:t>
            </a:r>
            <a:r>
              <a:rPr lang="en-US" sz="3600" b="1" dirty="0">
                <a:latin typeface="Nithan" panose="02000506030000020003" pitchFamily="2" charset="-34"/>
                <a:cs typeface="Nithan" panose="02000506030000020003" pitchFamily="2" charset="-34"/>
              </a:rPr>
              <a:t>.</a:t>
            </a:r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เกาะสมุย จ</a:t>
            </a:r>
            <a:r>
              <a:rPr lang="en-US" sz="3600" b="1" dirty="0">
                <a:latin typeface="Nithan" panose="02000506030000020003" pitchFamily="2" charset="-34"/>
                <a:cs typeface="Nithan" panose="02000506030000020003" pitchFamily="2" charset="-34"/>
              </a:rPr>
              <a:t>.</a:t>
            </a:r>
            <a:r>
              <a:rPr lang="th-TH" sz="3600" b="1" dirty="0">
                <a:latin typeface="Nithan" panose="02000506030000020003" pitchFamily="2" charset="-34"/>
                <a:cs typeface="Nithan" panose="02000506030000020003" pitchFamily="2" charset="-34"/>
              </a:rPr>
              <a:t>สุราษฎร์ธานี</a:t>
            </a: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3" y="1409540"/>
            <a:ext cx="1940123" cy="763115"/>
          </a:xfrm>
          <a:prstGeom prst="rect">
            <a:avLst/>
          </a:prstGeom>
        </p:spPr>
      </p:pic>
      <p:pic>
        <p:nvPicPr>
          <p:cNvPr id="1040" name="Picture 16" descr="à¸à¸¥à¸à¸²à¸£à¸à¹à¸à¸«à¸²à¸£à¸¹à¸à¸ à¸²à¸à¸ªà¸³à¸«à¸£à¸±à¸ à¸à¸£à¸² à¸ªà¸à¸ à¸à¸·à¹à¸à¹à¸à¸£à¹à¸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35" y="2957805"/>
            <a:ext cx="2164659" cy="21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รูปตัวแอล 31"/>
          <p:cNvSpPr/>
          <p:nvPr/>
        </p:nvSpPr>
        <p:spPr>
          <a:xfrm>
            <a:off x="4271351" y="3736714"/>
            <a:ext cx="1710848" cy="2204812"/>
          </a:xfrm>
          <a:prstGeom prst="corner">
            <a:avLst>
              <a:gd name="adj1" fmla="val 5821"/>
              <a:gd name="adj2" fmla="val 612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สี่เหลี่ยมผืนผ้า 59"/>
          <p:cNvSpPr/>
          <p:nvPr/>
        </p:nvSpPr>
        <p:spPr>
          <a:xfrm>
            <a:off x="191218" y="4701050"/>
            <a:ext cx="4713840" cy="62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4271351" y="3736714"/>
            <a:ext cx="1049665" cy="920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สี่เหลี่ยมผืนผ้า 61"/>
          <p:cNvSpPr/>
          <p:nvPr/>
        </p:nvSpPr>
        <p:spPr>
          <a:xfrm rot="5400000">
            <a:off x="5595262" y="5465521"/>
            <a:ext cx="672429" cy="955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936073" y="4758140"/>
            <a:ext cx="388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ชั้นมัธยมศึกษาปีที่ </a:t>
            </a:r>
            <a:r>
              <a:rPr lang="en-US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5 </a:t>
            </a:r>
            <a:r>
              <a:rPr lang="th-TH" sz="3200" b="1" dirty="0">
                <a:solidFill>
                  <a:srgbClr val="002060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ห้อง 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0" y="8748584"/>
            <a:ext cx="6858000" cy="11574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972773" y="8902953"/>
            <a:ext cx="6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สังกัดสำนักงานเขตพื้นที่การศึกษามัธยมศึกษาเขต </a:t>
            </a:r>
            <a:r>
              <a:rPr lang="en-US" sz="2400" b="1" dirty="0">
                <a:latin typeface="Nithan" panose="02000506030000020003" pitchFamily="2" charset="-34"/>
                <a:cs typeface="Nithan" panose="02000506030000020003" pitchFamily="2" charset="-34"/>
              </a:rPr>
              <a:t>11</a:t>
            </a:r>
            <a:endParaRPr lang="th-TH" sz="2400" b="1" dirty="0">
              <a:latin typeface="Nithan" panose="02000506030000020003" pitchFamily="2" charset="-34"/>
              <a:cs typeface="Nithan" panose="02000506030000020003" pitchFamily="2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486599" y="9327292"/>
            <a:ext cx="768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Nithan" panose="02000506030000020003" pitchFamily="2" charset="-34"/>
                <a:cs typeface="Nithan" panose="02000506030000020003" pitchFamily="2" charset="-34"/>
              </a:rPr>
              <a:t>สำนักงานคณะกรรมการศึกษาขั้นพื้นฐาน  กระทรวงศึกษาธิการ</a:t>
            </a: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0" y="8612188"/>
            <a:ext cx="6858000" cy="66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8B98E21F-779C-4C2D-8F34-2B5CCE11893F}"/>
              </a:ext>
            </a:extLst>
          </p:cNvPr>
          <p:cNvSpPr txBox="1"/>
          <p:nvPr/>
        </p:nvSpPr>
        <p:spPr>
          <a:xfrm>
            <a:off x="118524" y="4256005"/>
            <a:ext cx="158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ของนักเรียน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8E6D9342-6414-4731-A291-362367881445}"/>
              </a:ext>
            </a:extLst>
          </p:cNvPr>
          <p:cNvSpPr txBox="1"/>
          <p:nvPr/>
        </p:nvSpPr>
        <p:spPr>
          <a:xfrm>
            <a:off x="4595955" y="5409646"/>
            <a:ext cx="158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ครูที่ปรึกษา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B0B9154A-CF35-4373-B055-A52B00C6553A}"/>
              </a:ext>
            </a:extLst>
          </p:cNvPr>
          <p:cNvSpPr txBox="1"/>
          <p:nvPr/>
        </p:nvSpPr>
        <p:spPr>
          <a:xfrm>
            <a:off x="3995551" y="6221521"/>
            <a:ext cx="377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นางอังคณา จงรักวิทย์</a:t>
            </a: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6B649739-4E33-46BD-99AF-B07988438DA8}"/>
              </a:ext>
            </a:extLst>
          </p:cNvPr>
          <p:cNvCxnSpPr/>
          <p:nvPr/>
        </p:nvCxnSpPr>
        <p:spPr>
          <a:xfrm>
            <a:off x="2100518" y="655093"/>
            <a:ext cx="4711966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E8B574F0-6846-4CD2-87EF-AA8DB1F09570}"/>
              </a:ext>
            </a:extLst>
          </p:cNvPr>
          <p:cNvSpPr txBox="1"/>
          <p:nvPr/>
        </p:nvSpPr>
        <p:spPr>
          <a:xfrm>
            <a:off x="3995550" y="6687142"/>
            <a:ext cx="377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นางอังคณา จงรักวิทย์</a:t>
            </a:r>
          </a:p>
        </p:txBody>
      </p:sp>
    </p:spTree>
    <p:extLst>
      <p:ext uri="{BB962C8B-B14F-4D97-AF65-F5344CB8AC3E}">
        <p14:creationId xmlns:p14="http://schemas.microsoft.com/office/powerpoint/2010/main" val="259329243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13969</TotalTime>
  <Words>540</Words>
  <Application>Microsoft Office PowerPoint</Application>
  <PresentationFormat>กระดาษ A4 (210x297 มม.)</PresentationFormat>
  <Paragraphs>96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7" baseType="lpstr">
      <vt:lpstr>Calibri Light</vt:lpstr>
      <vt:lpstr>Arial</vt:lpstr>
      <vt:lpstr>Calibri</vt:lpstr>
      <vt:lpstr>Nithan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Win10HSL</dc:creator>
  <cp:lastModifiedBy>UNS_CT</cp:lastModifiedBy>
  <cp:revision>66</cp:revision>
  <cp:lastPrinted>2019-10-28T05:36:47Z</cp:lastPrinted>
  <dcterms:created xsi:type="dcterms:W3CDTF">2019-08-29T12:39:25Z</dcterms:created>
  <dcterms:modified xsi:type="dcterms:W3CDTF">2020-06-15T17:47:24Z</dcterms:modified>
</cp:coreProperties>
</file>